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90" y="342"/>
      </p:cViewPr>
      <p:guideLst>
        <p:guide orient="horz" pos="7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16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369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04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47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644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680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315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82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001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785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010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4C8C2-DAA3-4F7C-B16B-6205E2128F9D}" type="datetimeFigureOut">
              <a:rPr lang="ko-KR" altLang="en-US" smtClean="0"/>
              <a:t>2025-09-01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10339-E11C-4657-B11E-020110838F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13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91748" y="5572664"/>
            <a:ext cx="3903633" cy="1155940"/>
          </a:xfrm>
          <a:prstGeom prst="rect">
            <a:avLst/>
          </a:prstGeom>
          <a:solidFill>
            <a:srgbClr val="FFFF00">
              <a:alpha val="49000"/>
            </a:srgb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9059" y="101775"/>
            <a:ext cx="366638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15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약학캡스톤디자인실습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676308) </a:t>
            </a:r>
            <a:r>
              <a:rPr lang="ko-KR" altLang="en-US" sz="15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팀편성</a:t>
            </a:r>
            <a:endParaRPr lang="ko-KR" altLang="en-US" sz="1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52546"/>
              </p:ext>
            </p:extLst>
          </p:nvPr>
        </p:nvGraphicFramePr>
        <p:xfrm>
          <a:off x="179158" y="548973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직사각형 21"/>
          <p:cNvSpPr/>
          <p:nvPr/>
        </p:nvSpPr>
        <p:spPr>
          <a:xfrm>
            <a:off x="69059" y="4057740"/>
            <a:ext cx="38475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15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약학캡스톤디자인실습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676308)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성적평가</a:t>
            </a:r>
            <a:endParaRPr lang="ko-KR" altLang="en-US" sz="1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9059" y="4378118"/>
            <a:ext cx="8699818" cy="11310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•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평가방법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GRADE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(A: 30%, A+B:70%)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•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배점비율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출석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20% +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과제물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50% +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기타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30% (20-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지도교수감점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팀원제보감점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+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수상실적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(0~10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))</a:t>
            </a:r>
          </a:p>
          <a:p>
            <a:pPr>
              <a:lnSpc>
                <a:spcPct val="150000"/>
              </a:lnSpc>
            </a:pP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•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과제물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(50%):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제주대 </a:t>
            </a:r>
            <a:r>
              <a:rPr lang="ko-KR" altLang="en-US" sz="15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산학협력단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서면평가결과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(20%)+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약학과 결과보고회 평가결과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(20%,5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분 발표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42222"/>
              </p:ext>
            </p:extLst>
          </p:nvPr>
        </p:nvGraphicFramePr>
        <p:xfrm>
          <a:off x="2539920" y="548973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818331"/>
              </p:ext>
            </p:extLst>
          </p:nvPr>
        </p:nvGraphicFramePr>
        <p:xfrm>
          <a:off x="4910009" y="548973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표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228468"/>
              </p:ext>
            </p:extLst>
          </p:nvPr>
        </p:nvGraphicFramePr>
        <p:xfrm>
          <a:off x="7280098" y="548973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840084"/>
              </p:ext>
            </p:extLst>
          </p:nvPr>
        </p:nvGraphicFramePr>
        <p:xfrm>
          <a:off x="9650187" y="548973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128150"/>
              </p:ext>
            </p:extLst>
          </p:nvPr>
        </p:nvGraphicFramePr>
        <p:xfrm>
          <a:off x="179158" y="2315465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283386"/>
              </p:ext>
            </p:extLst>
          </p:nvPr>
        </p:nvGraphicFramePr>
        <p:xfrm>
          <a:off x="2539920" y="2315465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005088"/>
              </p:ext>
            </p:extLst>
          </p:nvPr>
        </p:nvGraphicFramePr>
        <p:xfrm>
          <a:off x="4910009" y="2315465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03089"/>
              </p:ext>
            </p:extLst>
          </p:nvPr>
        </p:nvGraphicFramePr>
        <p:xfrm>
          <a:off x="7280098" y="2315465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092149"/>
              </p:ext>
            </p:extLst>
          </p:nvPr>
        </p:nvGraphicFramePr>
        <p:xfrm>
          <a:off x="9650187" y="2315465"/>
          <a:ext cx="2242203" cy="15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16"/>
                <a:gridCol w="1595887"/>
              </a:tblGrid>
              <a:tr h="393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7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en-US" altLang="ko-KR" sz="2000" b="1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3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7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1" name="직사각형 40"/>
          <p:cNvSpPr/>
          <p:nvPr/>
        </p:nvSpPr>
        <p:spPr>
          <a:xfrm>
            <a:off x="469544" y="5578354"/>
            <a:ext cx="3903633" cy="11310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차 평가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서면평가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)▶11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월 중순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예정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약학과 결과보고회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▶12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월 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월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월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교시</a:t>
            </a:r>
            <a:endParaRPr lang="en-US" altLang="ko-KR" sz="15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차 평가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대면 전시평가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)▶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12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월 초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예정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26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177953"/>
              </p:ext>
            </p:extLst>
          </p:nvPr>
        </p:nvGraphicFramePr>
        <p:xfrm>
          <a:off x="479245" y="681757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/>
                      </a:r>
                      <a:b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1050"/>
              </p:ext>
            </p:extLst>
          </p:nvPr>
        </p:nvGraphicFramePr>
        <p:xfrm>
          <a:off x="2779623" y="681757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직사각형 20"/>
          <p:cNvSpPr/>
          <p:nvPr/>
        </p:nvSpPr>
        <p:spPr>
          <a:xfrm>
            <a:off x="12812" y="174192"/>
            <a:ext cx="771856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✽ 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2025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학년도 </a:t>
            </a:r>
            <a:r>
              <a:rPr lang="ko-KR" altLang="en-US" sz="15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약학캡스톤디자인실습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(676308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약학과 결과보고회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평가지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(12/1, 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월</a:t>
            </a:r>
            <a:r>
              <a:rPr lang="en-US" altLang="ko-KR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5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교시</a:t>
            </a:r>
            <a:r>
              <a:rPr lang="en-US" altLang="ko-KR" sz="1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718906"/>
              </p:ext>
            </p:extLst>
          </p:nvPr>
        </p:nvGraphicFramePr>
        <p:xfrm>
          <a:off x="479245" y="1752322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399947"/>
              </p:ext>
            </p:extLst>
          </p:nvPr>
        </p:nvGraphicFramePr>
        <p:xfrm>
          <a:off x="2787561" y="1752322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604688"/>
              </p:ext>
            </p:extLst>
          </p:nvPr>
        </p:nvGraphicFramePr>
        <p:xfrm>
          <a:off x="7853079" y="208272"/>
          <a:ext cx="4003308" cy="289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827"/>
                <a:gridCol w="1000827"/>
                <a:gridCol w="1000827"/>
                <a:gridCol w="1000827"/>
              </a:tblGrid>
              <a:tr h="2890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서명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704536"/>
              </p:ext>
            </p:extLst>
          </p:nvPr>
        </p:nvGraphicFramePr>
        <p:xfrm>
          <a:off x="5079315" y="681757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/>
                      </a:r>
                      <a:b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407881"/>
              </p:ext>
            </p:extLst>
          </p:nvPr>
        </p:nvGraphicFramePr>
        <p:xfrm>
          <a:off x="7379693" y="681757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946773"/>
              </p:ext>
            </p:extLst>
          </p:nvPr>
        </p:nvGraphicFramePr>
        <p:xfrm>
          <a:off x="5079315" y="1752322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029113"/>
              </p:ext>
            </p:extLst>
          </p:nvPr>
        </p:nvGraphicFramePr>
        <p:xfrm>
          <a:off x="7387631" y="1752322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488101"/>
              </p:ext>
            </p:extLst>
          </p:nvPr>
        </p:nvGraphicFramePr>
        <p:xfrm>
          <a:off x="9695947" y="681757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095508"/>
              </p:ext>
            </p:extLst>
          </p:nvPr>
        </p:nvGraphicFramePr>
        <p:xfrm>
          <a:off x="9703885" y="1752322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467845"/>
              </p:ext>
            </p:extLst>
          </p:nvPr>
        </p:nvGraphicFramePr>
        <p:xfrm>
          <a:off x="479245" y="3536922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/>
                      </a:r>
                      <a:b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표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80728"/>
              </p:ext>
            </p:extLst>
          </p:nvPr>
        </p:nvGraphicFramePr>
        <p:xfrm>
          <a:off x="2779623" y="3536922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표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569347"/>
              </p:ext>
            </p:extLst>
          </p:nvPr>
        </p:nvGraphicFramePr>
        <p:xfrm>
          <a:off x="479245" y="4607487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869635"/>
              </p:ext>
            </p:extLst>
          </p:nvPr>
        </p:nvGraphicFramePr>
        <p:xfrm>
          <a:off x="2787561" y="4607487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표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2083"/>
              </p:ext>
            </p:extLst>
          </p:nvPr>
        </p:nvGraphicFramePr>
        <p:xfrm>
          <a:off x="5079315" y="3536922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/>
                      </a:r>
                      <a:b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표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81760"/>
              </p:ext>
            </p:extLst>
          </p:nvPr>
        </p:nvGraphicFramePr>
        <p:xfrm>
          <a:off x="7379693" y="3536922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086478"/>
              </p:ext>
            </p:extLst>
          </p:nvPr>
        </p:nvGraphicFramePr>
        <p:xfrm>
          <a:off x="5079315" y="4607487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736430"/>
              </p:ext>
            </p:extLst>
          </p:nvPr>
        </p:nvGraphicFramePr>
        <p:xfrm>
          <a:off x="7387631" y="4607487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표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94904"/>
              </p:ext>
            </p:extLst>
          </p:nvPr>
        </p:nvGraphicFramePr>
        <p:xfrm>
          <a:off x="9695947" y="3536922"/>
          <a:ext cx="2160440" cy="9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43"/>
                <a:gridCol w="1288397"/>
              </a:tblGrid>
              <a:tr h="239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지도교수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935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0066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en-US" altLang="ko-KR" sz="1100" b="0" dirty="0" smtClean="0">
                        <a:solidFill>
                          <a:srgbClr val="FF0066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93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928606"/>
              </p:ext>
            </p:extLst>
          </p:nvPr>
        </p:nvGraphicFramePr>
        <p:xfrm>
          <a:off x="9703885" y="4607487"/>
          <a:ext cx="2169064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061"/>
                <a:gridCol w="785003"/>
              </a:tblGrid>
              <a:tr h="219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평가항목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(20)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항목별 점수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① 창의성 및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기획성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②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기술성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완성도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③ 주제의 전공 연계성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④ 기대효과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⑤ 팀워크와 협동성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(4)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7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총점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37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550</Words>
  <Application>Microsoft Office PowerPoint</Application>
  <PresentationFormat>와이드스크린</PresentationFormat>
  <Paragraphs>146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나눔고딕</vt:lpstr>
      <vt:lpstr>맑은 고딕</vt:lpstr>
      <vt:lpstr>에스코어 드림 5 Medium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계정</dc:creator>
  <cp:lastModifiedBy>Microsoft 계정</cp:lastModifiedBy>
  <cp:revision>24</cp:revision>
  <cp:lastPrinted>2024-09-02T04:35:54Z</cp:lastPrinted>
  <dcterms:created xsi:type="dcterms:W3CDTF">2024-09-02T04:16:23Z</dcterms:created>
  <dcterms:modified xsi:type="dcterms:W3CDTF">2025-09-01T04:33:05Z</dcterms:modified>
</cp:coreProperties>
</file>